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143500" cx="9144000"/>
  <p:notesSz cx="6858000" cy="9144000"/>
  <p:embeddedFontLst>
    <p:embeddedFont>
      <p:font typeface="Raleway"/>
      <p:regular r:id="rId67"/>
      <p:bold r:id="rId68"/>
      <p:italic r:id="rId69"/>
      <p:boldItalic r:id="rId70"/>
    </p:embeddedFont>
    <p:embeddedFont>
      <p:font typeface="Cormorant Garamond SemiBold"/>
      <p:regular r:id="rId71"/>
      <p:bold r:id="rId72"/>
      <p:italic r:id="rId73"/>
      <p:boldItalic r:id="rId74"/>
    </p:embeddedFont>
    <p:embeddedFont>
      <p:font typeface="Cormorant Garamond"/>
      <p:regular r:id="rId75"/>
      <p:bold r:id="rId76"/>
      <p:italic r:id="rId77"/>
      <p:boldItalic r:id="rId78"/>
    </p:embeddedFont>
    <p:embeddedFont>
      <p:font typeface="Cormorant Garamond Medium"/>
      <p:regular r:id="rId79"/>
      <p:bold r:id="rId80"/>
      <p:italic r:id="rId81"/>
      <p:boldItalic r:id="rId82"/>
    </p:embeddedFont>
    <p:embeddedFont>
      <p:font typeface="Open Sans Light"/>
      <p:regular r:id="rId83"/>
      <p:bold r:id="rId84"/>
      <p:italic r:id="rId85"/>
      <p:boldItalic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OpenSansLight-bold.fntdata"/><Relationship Id="rId83" Type="http://schemas.openxmlformats.org/officeDocument/2006/relationships/font" Target="fonts/OpenSansLight-regular.fntdata"/><Relationship Id="rId42" Type="http://schemas.openxmlformats.org/officeDocument/2006/relationships/slide" Target="slides/slide37.xml"/><Relationship Id="rId86" Type="http://schemas.openxmlformats.org/officeDocument/2006/relationships/font" Target="fonts/OpenSansLight-boldItalic.fntdata"/><Relationship Id="rId41" Type="http://schemas.openxmlformats.org/officeDocument/2006/relationships/slide" Target="slides/slide36.xml"/><Relationship Id="rId85" Type="http://schemas.openxmlformats.org/officeDocument/2006/relationships/font" Target="fonts/OpenSansLight-italic.fntdata"/><Relationship Id="rId44" Type="http://schemas.openxmlformats.org/officeDocument/2006/relationships/slide" Target="slides/slide39.xml"/><Relationship Id="rId88" Type="http://schemas.openxmlformats.org/officeDocument/2006/relationships/font" Target="fonts/OpenSans-bold.fntdata"/><Relationship Id="rId43" Type="http://schemas.openxmlformats.org/officeDocument/2006/relationships/slide" Target="slides/slide38.xml"/><Relationship Id="rId87" Type="http://schemas.openxmlformats.org/officeDocument/2006/relationships/font" Target="fonts/OpenSans-regular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OpenSans-italic.fntdata"/><Relationship Id="rId80" Type="http://schemas.openxmlformats.org/officeDocument/2006/relationships/font" Target="fonts/CormorantGaramondMedium-bold.fntdata"/><Relationship Id="rId82" Type="http://schemas.openxmlformats.org/officeDocument/2006/relationships/font" Target="fonts/CormorantGaramondMedium-boldItalic.fntdata"/><Relationship Id="rId81" Type="http://schemas.openxmlformats.org/officeDocument/2006/relationships/font" Target="fonts/CormorantGaramond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CormorantGaramondSemiBold-italic.fntdata"/><Relationship Id="rId72" Type="http://schemas.openxmlformats.org/officeDocument/2006/relationships/font" Target="fonts/CormorantGaramondSemiBold-bold.fntdata"/><Relationship Id="rId31" Type="http://schemas.openxmlformats.org/officeDocument/2006/relationships/slide" Target="slides/slide26.xml"/><Relationship Id="rId75" Type="http://schemas.openxmlformats.org/officeDocument/2006/relationships/font" Target="fonts/CormorantGaramond-regular.fntdata"/><Relationship Id="rId30" Type="http://schemas.openxmlformats.org/officeDocument/2006/relationships/slide" Target="slides/slide25.xml"/><Relationship Id="rId74" Type="http://schemas.openxmlformats.org/officeDocument/2006/relationships/font" Target="fonts/CormorantGaramondSemiBold-boldItalic.fntdata"/><Relationship Id="rId33" Type="http://schemas.openxmlformats.org/officeDocument/2006/relationships/slide" Target="slides/slide28.xml"/><Relationship Id="rId77" Type="http://schemas.openxmlformats.org/officeDocument/2006/relationships/font" Target="fonts/CormorantGaramond-italic.fntdata"/><Relationship Id="rId32" Type="http://schemas.openxmlformats.org/officeDocument/2006/relationships/slide" Target="slides/slide27.xml"/><Relationship Id="rId76" Type="http://schemas.openxmlformats.org/officeDocument/2006/relationships/font" Target="fonts/CormorantGaramond-bold.fntdata"/><Relationship Id="rId35" Type="http://schemas.openxmlformats.org/officeDocument/2006/relationships/slide" Target="slides/slide30.xml"/><Relationship Id="rId79" Type="http://schemas.openxmlformats.org/officeDocument/2006/relationships/font" Target="fonts/CormorantGaramondMedium-regular.fntdata"/><Relationship Id="rId34" Type="http://schemas.openxmlformats.org/officeDocument/2006/relationships/slide" Target="slides/slide29.xml"/><Relationship Id="rId78" Type="http://schemas.openxmlformats.org/officeDocument/2006/relationships/font" Target="fonts/CormorantGaramond-boldItalic.fntdata"/><Relationship Id="rId71" Type="http://schemas.openxmlformats.org/officeDocument/2006/relationships/font" Target="fonts/CormorantGaramondSemiBold-regular.fntdata"/><Relationship Id="rId70" Type="http://schemas.openxmlformats.org/officeDocument/2006/relationships/font" Target="fonts/Raleway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aleway-bold.fntdata"/><Relationship Id="rId23" Type="http://schemas.openxmlformats.org/officeDocument/2006/relationships/slide" Target="slides/slide18.xml"/><Relationship Id="rId67" Type="http://schemas.openxmlformats.org/officeDocument/2006/relationships/font" Target="fonts/Raleway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aleway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c2069acb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c2069acb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c2069acb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c2069acb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c2069acb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c2069acb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c2069acb4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c2069acb4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c2069acb4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c2069acb4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c2069acb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c2069acb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c2069acb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c2069acb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c2069acb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c2069acb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c2069acb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c2069acb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c2069acb4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c2069acb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ad00c46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ad00c46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c2069acb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c2069acb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c2069acb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c2069acb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c2069acb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c2069acb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c2069acb4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ac2069acb4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c2069acb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c2069acb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c2069acb4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c2069acb4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ac2069acb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ac2069acb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c2069acb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c2069acb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c2069acb4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c2069acb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c2069acb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c2069acb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c2069ac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c2069ac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c2069acb4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ac2069acb4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c2069acb4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ac2069acb4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ac2069acb4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ac2069acb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c2069acb4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c2069acb4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ac2069acb4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ac2069acb4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ac2069acb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ac2069acb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c2069acb4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c2069acb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ac2069acb4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ac2069acb4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ac2069acb4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ac2069acb4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ac2069acb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ac2069acb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ad00c46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ad00c46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c2069acb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ac2069acb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c2069acb4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ac2069acb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ac2069acb4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ac2069acb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ac2069acb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ac2069acb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c2069acb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c2069acb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c2069acb4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c2069acb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c2069acb4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c2069acb4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ac2069acb4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ac2069acb4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ac2069acb4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ac2069acb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ac2069acb4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ac2069acb4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c2069acb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c2069ac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ac2069acb4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ac2069acb4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ac2069acb4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ac2069acb4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ac2069acb4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ac2069acb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ac2069acb4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ac2069acb4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ac2069acb4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ac2069acb4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ac2069acb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ac2069acb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c2069acb4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c2069acb4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c2069acb4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ac2069acb4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c2069acb4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c2069acb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c2069acb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ac2069acb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ac2069acb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ac2069acb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c2069acb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ac2069acb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acc5af1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acc5af1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c2069acb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c2069acb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c2069acb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c2069acb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c2069acb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c2069acb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0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56700" y="2067725"/>
            <a:ext cx="4412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15626" l="0" r="57757" t="0"/>
          <a:stretch/>
        </p:blipFill>
        <p:spPr>
          <a:xfrm>
            <a:off x="0" y="0"/>
            <a:ext cx="386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5725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29" name="Google Shape;29;p5"/>
          <p:cNvCxnSpPr>
            <a:stCxn id="30" idx="4"/>
            <a:endCxn id="31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Data graphics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Cartography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Interaction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Geo-</a:t>
            </a:r>
            <a:b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</a:b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visualization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4" name="Google Shape;44;p6"/>
          <p:cNvCxnSpPr>
            <a:stCxn id="45" idx="4"/>
            <a:endCxn id="46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Data graphics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Cartography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Interaction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Geo-</a:t>
            </a:r>
            <a:b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</a:b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visualization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7" name="Google Shape;57;p7"/>
          <p:cNvCxnSpPr>
            <a:stCxn id="58" idx="4"/>
            <a:endCxn id="59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Data graphics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255350" y="26648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Cartography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Interaction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55350" y="37436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Geo-</a:t>
            </a:r>
            <a:b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</a:b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visualization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MAIN_POINT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None/>
              <a:defRPr b="1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15100" y="1152475"/>
            <a:ext cx="72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  <a:defRPr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684050" y="4760150"/>
            <a:ext cx="7148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Duckham, Sun, Worboys (2024) GIS: A Computing Perspective, Third Edition, CRC Press </a:t>
            </a:r>
            <a:endParaRPr sz="9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8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gisacp.duckham.or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8:</a:t>
            </a:r>
            <a:br>
              <a:rPr lang="en-GB"/>
            </a:br>
            <a:r>
              <a:rPr lang="en-GB"/>
              <a:t>Cartography and Geovisualization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Aesthetics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4" y="1097000"/>
            <a:ext cx="2254404" cy="33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44" y="1138705"/>
            <a:ext cx="2255556" cy="330162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 txBox="1"/>
          <p:nvPr/>
        </p:nvSpPr>
        <p:spPr>
          <a:xfrm>
            <a:off x="2071375" y="44403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Lower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498075" y="43986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Higher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variables</a:t>
            </a:r>
            <a:endParaRPr/>
          </a:p>
        </p:txBody>
      </p:sp>
      <p:sp>
        <p:nvSpPr>
          <p:cNvPr id="164" name="Google Shape;164;p20"/>
          <p:cNvSpPr txBox="1"/>
          <p:nvPr>
            <p:ph idx="1" type="body"/>
          </p:nvPr>
        </p:nvSpPr>
        <p:spPr>
          <a:xfrm>
            <a:off x="1644650" y="1152475"/>
            <a:ext cx="3471900" cy="36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All data graphics (including maps) are constructed from basic visual symbols, called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marks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different ways in which the characteristics of marks can be varied are termed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visual variables</a:t>
            </a:r>
            <a:r>
              <a:rPr lang="en-GB"/>
              <a:t> or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graphic variables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i="1" lang="en-GB"/>
              <a:t>Position</a:t>
            </a:r>
            <a:r>
              <a:rPr lang="en-GB"/>
              <a:t>: relative and absolute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GB"/>
              <a:t>Pattern</a:t>
            </a:r>
            <a:r>
              <a:rPr lang="en-GB"/>
              <a:t>: texture (density) and arrangement (e.g., ordered or random)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GB"/>
              <a:t>Color</a:t>
            </a:r>
            <a:r>
              <a:rPr lang="en-GB"/>
              <a:t> (HSV):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hue, refers to the shade of a color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value refers to the brightness of a color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/>
              <a:t>saturation refers to the purity of a color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GB"/>
              <a:t>Shape</a:t>
            </a:r>
            <a:r>
              <a:rPr lang="en-GB"/>
              <a:t>: abstract or mimetic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GB"/>
              <a:t>Size</a:t>
            </a:r>
            <a:r>
              <a:rPr lang="en-GB"/>
              <a:t> and </a:t>
            </a:r>
            <a:r>
              <a:rPr i="1" lang="en-GB"/>
              <a:t>Orientation</a:t>
            </a:r>
            <a:r>
              <a:rPr lang="en-GB"/>
              <a:t>  </a:t>
            </a:r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850" y="721525"/>
            <a:ext cx="2754825" cy="38631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variables: Position, size, pattern</a:t>
            </a: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 rotWithShape="1">
          <a:blip r:embed="rId3">
            <a:alphaModFix/>
          </a:blip>
          <a:srcRect b="59853" l="0" r="0" t="5462"/>
          <a:stretch/>
        </p:blipFill>
        <p:spPr>
          <a:xfrm>
            <a:off x="1893100" y="1269049"/>
            <a:ext cx="6727101" cy="327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variables: Color (HSV)</a:t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3">
            <a:alphaModFix/>
          </a:blip>
          <a:srcRect b="25093" l="0" r="0" t="40222"/>
          <a:stretch/>
        </p:blipFill>
        <p:spPr>
          <a:xfrm>
            <a:off x="1893100" y="1192849"/>
            <a:ext cx="6727101" cy="3271998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2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Visual variables: Orientation and shape</a:t>
            </a:r>
            <a:endParaRPr/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1848" l="0" r="0" t="74601"/>
          <a:stretch/>
        </p:blipFill>
        <p:spPr>
          <a:xfrm>
            <a:off x="1893100" y="1576400"/>
            <a:ext cx="6727101" cy="22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Preattentive Features </a:t>
            </a:r>
            <a:endParaRPr/>
          </a:p>
        </p:txBody>
      </p:sp>
      <p:sp>
        <p:nvSpPr>
          <p:cNvPr id="193" name="Google Shape;193;p24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 perception is able to spot some differences (including </a:t>
            </a:r>
            <a:r>
              <a:rPr lang="en-GB"/>
              <a:t>line orientation, length, width, size, curvature, number, color hue, … and many more) </a:t>
            </a:r>
            <a:r>
              <a:rPr lang="en-GB"/>
              <a:t>even without conscious thought: “pop-out”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6529" y="2455759"/>
            <a:ext cx="2274771" cy="227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282" y="2455758"/>
            <a:ext cx="2274771" cy="227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5850" y="2452700"/>
            <a:ext cx="2280886" cy="2280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Value message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Certain visual variables can allow more than simple </a:t>
            </a:r>
            <a:r>
              <a:rPr i="1" lang="en-GB"/>
              <a:t>difference</a:t>
            </a:r>
            <a:r>
              <a:rPr lang="en-GB"/>
              <a:t> to be depicted; they may also allow </a:t>
            </a:r>
            <a:r>
              <a:rPr i="1" lang="en-GB"/>
              <a:t>relative</a:t>
            </a:r>
            <a:r>
              <a:rPr lang="en-GB"/>
              <a:t> values to be communicated.</a:t>
            </a: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050" y="1959998"/>
            <a:ext cx="5153800" cy="279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Semantics</a:t>
            </a:r>
            <a:endParaRPr/>
          </a:p>
        </p:txBody>
      </p:sp>
      <p:sp>
        <p:nvSpPr>
          <p:cNvPr id="211" name="Google Shape;211;p26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</a:t>
            </a:r>
            <a:r>
              <a:rPr lang="en-GB"/>
              <a:t>ariations in each visual variable may trigger common associations or messages</a:t>
            </a: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1700" y="2183825"/>
            <a:ext cx="6231875" cy="234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8.2</a:t>
            </a:r>
            <a:endParaRPr/>
          </a:p>
        </p:txBody>
      </p:sp>
      <p:sp>
        <p:nvSpPr>
          <p:cNvPr id="219" name="Google Shape;219;p27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Cartography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Cartography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26" name="Google Shape;226;p28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lang="en-GB"/>
              <a:t>art, science, technology, and history of maps and map-making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Maps are amongst the highest data densities of any type of data graphic.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 important distinction must be made between the </a:t>
            </a:r>
            <a:r>
              <a:rPr i="1" lang="en-GB"/>
              <a:t>spatial</a:t>
            </a:r>
            <a:r>
              <a:rPr lang="en-GB"/>
              <a:t> and </a:t>
            </a:r>
            <a:r>
              <a:rPr i="1" lang="en-GB"/>
              <a:t>graphical</a:t>
            </a:r>
            <a:r>
              <a:rPr lang="en-GB"/>
              <a:t> representation of objects.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Spatial objects exist to directly model the application domain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Graphical objects are the presentational form of spatial objects.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Traditional hardcopy maps conflate the data storage and data presentation functions of a GIS.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4256700" y="2067725"/>
            <a:ext cx="44127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construct effective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data graphics</a:t>
            </a:r>
            <a:r>
              <a:rPr lang="en-GB"/>
              <a:t> for presenting static, non-spatial data;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understand, design, and critique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maps</a:t>
            </a:r>
            <a:r>
              <a:rPr lang="en-GB"/>
              <a:t> used for presenting spatial data; and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apply the principles of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interaction design</a:t>
            </a:r>
            <a:r>
              <a:rPr lang="en-GB"/>
              <a:t> to GIS interfaces that go beyond presentation of spatial data to help in analysis, exploration, and decision-making with geographic information.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Abstraction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Maps are effective at presentation because they provide an abstract representation of the geographical world: allows users to focus on salient relationships not irrelevant details </a:t>
            </a:r>
            <a:endParaRPr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573" y="2377850"/>
            <a:ext cx="2423853" cy="228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9825" y="2377850"/>
            <a:ext cx="2427718" cy="22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Abstraction</a:t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map achieves this abstract form by reducing the detail of both the semantic and geometric information it depicts.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Reduction in detail is achieved through: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Classification</a:t>
            </a:r>
            <a:r>
              <a:rPr lang="en-GB"/>
              <a:t>: selecting a small number of aggregate feature types to portray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Generalization</a:t>
            </a:r>
            <a:r>
              <a:rPr lang="en-GB"/>
              <a:t>: reduction in geometric detail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Thematic maps: Proportional symbol</a:t>
            </a:r>
            <a:endParaRPr/>
          </a:p>
        </p:txBody>
      </p:sp>
      <p:sp>
        <p:nvSpPr>
          <p:cNvPr id="248" name="Google Shape;248;p31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975" y="1202475"/>
            <a:ext cx="4867876" cy="34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Thematic maps: Choropleth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500" y="991063"/>
            <a:ext cx="4892163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Schematic</a:t>
            </a:r>
            <a:r>
              <a:rPr lang="en-GB"/>
              <a:t> maps</a:t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4442" y="740134"/>
            <a:ext cx="4092406" cy="240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3050" y="1182200"/>
            <a:ext cx="3864776" cy="363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projections</a:t>
            </a:r>
            <a:endParaRPr/>
          </a:p>
        </p:txBody>
      </p:sp>
      <p:sp>
        <p:nvSpPr>
          <p:cNvPr id="270" name="Google Shape;270;p34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38" y="1220388"/>
            <a:ext cx="7595773" cy="3311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projections: Examples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46294" l="0" r="54977" t="0"/>
          <a:stretch/>
        </p:blipFill>
        <p:spPr>
          <a:xfrm>
            <a:off x="6727263" y="249575"/>
            <a:ext cx="2047424" cy="22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 b="0" l="13993" r="0" t="55535"/>
          <a:stretch/>
        </p:blipFill>
        <p:spPr>
          <a:xfrm>
            <a:off x="1585925" y="1717300"/>
            <a:ext cx="3911175" cy="188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46294" l="45749" r="0" t="0"/>
          <a:stretch/>
        </p:blipFill>
        <p:spPr>
          <a:xfrm>
            <a:off x="4786297" y="2571744"/>
            <a:ext cx="2467000" cy="228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projections have a long history and have been topic of study and research in their own right (e.g., more than 100 distinct projections documented and implemented in NASA’s </a:t>
            </a:r>
            <a:r>
              <a:rPr i="1" lang="en-GB"/>
              <a:t>G.Projector</a:t>
            </a:r>
            <a:r>
              <a:rPr lang="en-GB"/>
              <a:t> software)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Any 2D map must necessarily be subject to a map projection.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Spatial data will either be supplied in spherical coordinates, in which case an appropriate map projection must be applied in order to display it on a 2D map; or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Spatial data will be supplied using projected coordinates, in which case the correct projection must be known and applied in order to relate that data to other data sets.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Any map projection must introduce distortion into some aspects of the projected map, whether areas, distances, or shapes and angles.</a:t>
            </a:r>
            <a:endParaRPr/>
          </a:p>
        </p:txBody>
      </p:sp>
      <p:sp>
        <p:nvSpPr>
          <p:cNvPr id="286" name="Google Shape;286;p3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projections</a:t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</a:t>
            </a:r>
            <a:r>
              <a:rPr lang="en-GB"/>
              <a:t>ive distinct classes of map generalization operation: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Reduction</a:t>
            </a:r>
            <a:r>
              <a:rPr lang="en-GB"/>
              <a:t>: Reducing geometric detail, e.g., the Douglas-Peucker line simplification algorithm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Merging</a:t>
            </a:r>
            <a:r>
              <a:rPr lang="en-GB"/>
              <a:t>: Merging involves combining multiple distinct geometries into a single, clearer geometry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Characterization</a:t>
            </a:r>
            <a:r>
              <a:rPr lang="en-GB"/>
              <a:t>: Characterization involves changing the shape, size, or location of geometries in order to enhance clarity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Collapse</a:t>
            </a:r>
            <a:r>
              <a:rPr lang="en-GB"/>
              <a:t>: Collapse concerns the change in dimension of a mapped geometry, from 2D area to 1D line to 0D point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Elimination</a:t>
            </a:r>
            <a:r>
              <a:rPr lang="en-GB"/>
              <a:t>: Elimination involves the removal of whole geometric features in the pursuit of clarity</a:t>
            </a:r>
            <a:endParaRPr/>
          </a:p>
        </p:txBody>
      </p:sp>
      <p:sp>
        <p:nvSpPr>
          <p:cNvPr id="293" name="Google Shape;293;p3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</a:t>
            </a:r>
            <a:endParaRPr/>
          </a:p>
        </p:txBody>
      </p:sp>
      <p:sp>
        <p:nvSpPr>
          <p:cNvPr id="294" name="Google Shape;294;p3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Reduction</a:t>
            </a:r>
            <a:endParaRPr/>
          </a:p>
        </p:txBody>
      </p:sp>
      <p:sp>
        <p:nvSpPr>
          <p:cNvPr id="300" name="Google Shape;300;p38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1" name="Google Shape;301;p38"/>
          <p:cNvPicPr preferRelativeResize="0"/>
          <p:nvPr/>
        </p:nvPicPr>
        <p:blipFill rotWithShape="1">
          <a:blip r:embed="rId3">
            <a:alphaModFix/>
          </a:blip>
          <a:srcRect b="83044" l="0" r="0" t="3905"/>
          <a:stretch/>
        </p:blipFill>
        <p:spPr>
          <a:xfrm>
            <a:off x="1697950" y="2388400"/>
            <a:ext cx="7042400" cy="1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your favourite map?</a:t>
            </a:r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975" y="1091957"/>
            <a:ext cx="2257258" cy="339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630" y="1091957"/>
            <a:ext cx="2585842" cy="3399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2867" y="1091957"/>
            <a:ext cx="2257258" cy="3399112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2"/>
          <p:cNvSpPr txBox="1"/>
          <p:nvPr/>
        </p:nvSpPr>
        <p:spPr>
          <a:xfrm>
            <a:off x="1615025" y="4429163"/>
            <a:ext cx="2257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1944 1:62500 topographic map (Source: U.S. Geological Survey) 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2" name="Google Shape;92;p12"/>
          <p:cNvSpPr txBox="1"/>
          <p:nvPr/>
        </p:nvSpPr>
        <p:spPr>
          <a:xfrm>
            <a:off x="4009625" y="4429163"/>
            <a:ext cx="2585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St Petersburg subway map (Copyright Alex Florstein)</a:t>
            </a:r>
            <a:endParaRPr sz="800">
              <a:solidFill>
                <a:schemeClr val="dk2"/>
              </a:solidFill>
            </a:endParaRPr>
          </a:p>
        </p:txBody>
      </p:sp>
      <p:sp>
        <p:nvSpPr>
          <p:cNvPr id="93" name="Google Shape;93;p12"/>
          <p:cNvSpPr txBox="1"/>
          <p:nvPr/>
        </p:nvSpPr>
        <p:spPr>
          <a:xfrm>
            <a:off x="6732875" y="4429163"/>
            <a:ext cx="2257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Ortelius' 1570 Thietmarsia map (Source: U.S. Library of Congress)</a:t>
            </a:r>
            <a:endParaRPr sz="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Merging</a:t>
            </a:r>
            <a:endParaRPr/>
          </a:p>
        </p:txBody>
      </p:sp>
      <p:sp>
        <p:nvSpPr>
          <p:cNvPr id="307" name="Google Shape;307;p39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 rotWithShape="1">
          <a:blip r:embed="rId3">
            <a:alphaModFix/>
          </a:blip>
          <a:srcRect b="69434" l="0" r="0" t="17515"/>
          <a:stretch/>
        </p:blipFill>
        <p:spPr>
          <a:xfrm>
            <a:off x="1697950" y="2236000"/>
            <a:ext cx="7042400" cy="1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Characterization</a:t>
            </a:r>
            <a:endParaRPr/>
          </a:p>
        </p:txBody>
      </p:sp>
      <p:sp>
        <p:nvSpPr>
          <p:cNvPr id="314" name="Google Shape;314;p40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3">
            <a:alphaModFix/>
          </a:blip>
          <a:srcRect b="43404" l="0" r="0" t="30053"/>
          <a:stretch/>
        </p:blipFill>
        <p:spPr>
          <a:xfrm>
            <a:off x="1697950" y="1540676"/>
            <a:ext cx="7042400" cy="27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</a:t>
            </a:r>
            <a:r>
              <a:rPr lang="en-GB"/>
              <a:t>Characterization</a:t>
            </a:r>
            <a:endParaRPr/>
          </a:p>
        </p:txBody>
      </p:sp>
      <p:sp>
        <p:nvSpPr>
          <p:cNvPr id="321" name="Google Shape;321;p41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22" name="Google Shape;322;p41"/>
          <p:cNvPicPr preferRelativeResize="0"/>
          <p:nvPr/>
        </p:nvPicPr>
        <p:blipFill rotWithShape="1">
          <a:blip r:embed="rId3">
            <a:alphaModFix/>
          </a:blip>
          <a:srcRect b="28750" l="0" r="0" t="58199"/>
          <a:stretch/>
        </p:blipFill>
        <p:spPr>
          <a:xfrm>
            <a:off x="1697950" y="2236000"/>
            <a:ext cx="7042400" cy="1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Collapse</a:t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 rotWithShape="1">
          <a:blip r:embed="rId3">
            <a:alphaModFix/>
          </a:blip>
          <a:srcRect b="14862" l="0" r="0" t="72087"/>
          <a:stretch/>
        </p:blipFill>
        <p:spPr>
          <a:xfrm>
            <a:off x="1697950" y="2236000"/>
            <a:ext cx="7042400" cy="1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generalization: Elimination</a:t>
            </a:r>
            <a:endParaRPr/>
          </a:p>
        </p:txBody>
      </p:sp>
      <p:sp>
        <p:nvSpPr>
          <p:cNvPr id="335" name="Google Shape;335;p43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1603" l="0" r="0" t="85346"/>
          <a:stretch/>
        </p:blipFill>
        <p:spPr>
          <a:xfrm>
            <a:off x="1697950" y="2236000"/>
            <a:ext cx="7042400" cy="133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labels</a:t>
            </a:r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Point labels: point labels are preferentially positioned slightly above and to the left of the point itself.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Linear labels: linear labels typically run alongside the feature they label, preferentially conforming to the shape of the feature and avoiding backward sloping or upside-down text.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Areal labels: areal labels are typically placed inside the areal feature itself, with the type spaced so as to provide the visual impression of “filling” the area.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Map labels</a:t>
            </a:r>
            <a:endParaRPr/>
          </a:p>
        </p:txBody>
      </p:sp>
      <p:sp>
        <p:nvSpPr>
          <p:cNvPr id="349" name="Google Shape;349;p4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1154725"/>
            <a:ext cx="3526725" cy="30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075" y="1154725"/>
            <a:ext cx="3526724" cy="302503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 txBox="1"/>
          <p:nvPr/>
        </p:nvSpPr>
        <p:spPr>
          <a:xfrm>
            <a:off x="1621738" y="4179100"/>
            <a:ext cx="35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9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1:25,000 map of Boston, Massachusetts (Source: U.S. Geological Survey)</a:t>
            </a:r>
            <a:endParaRPr sz="9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53" name="Google Shape;353;p45"/>
          <p:cNvSpPr txBox="1"/>
          <p:nvPr/>
        </p:nvSpPr>
        <p:spPr>
          <a:xfrm>
            <a:off x="5416038" y="4179100"/>
            <a:ext cx="352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1:100,000 map of Boston, Massachusetts (Source: U.S. Geological Survey)</a:t>
            </a:r>
            <a:endParaRPr sz="9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8.3</a:t>
            </a:r>
            <a:endParaRPr/>
          </a:p>
        </p:txBody>
      </p:sp>
      <p:sp>
        <p:nvSpPr>
          <p:cNvPr id="359" name="Google Shape;359;p4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Interaction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Human-computer interaction</a:t>
            </a:r>
            <a:endParaRPr/>
          </a:p>
        </p:txBody>
      </p:sp>
      <p:sp>
        <p:nvSpPr>
          <p:cNvPr id="365" name="Google Shape;365;p4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66" name="Google Shape;3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176" y="1081337"/>
            <a:ext cx="5109924" cy="358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Human-computer interaction</a:t>
            </a:r>
            <a:endParaRPr/>
          </a:p>
        </p:txBody>
      </p:sp>
      <p:sp>
        <p:nvSpPr>
          <p:cNvPr id="372" name="Google Shape;372;p4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</a:t>
            </a:r>
            <a:r>
              <a:rPr lang="en-GB"/>
              <a:t>uman-computer interaction (HCI) is used to describe the interaction between computer systems and people.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The term is also used to refer to the field of HCI: the study of the design, evaluation, and implementation of the interfaces between computing devices and people.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dialog</a:t>
            </a:r>
            <a:r>
              <a:rPr lang="en-GB"/>
              <a:t> is a process of interaction between two or more agents, whereby agents cooperate to resolve conflicts and complete some task.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dialog between humans and computers is mediated by 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user interface</a:t>
            </a:r>
            <a:r>
              <a:rPr lang="en-GB"/>
              <a:t>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8.1</a:t>
            </a:r>
            <a:endParaRPr/>
          </a:p>
        </p:txBody>
      </p:sp>
      <p:sp>
        <p:nvSpPr>
          <p:cNvPr id="99" name="Google Shape;9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graphics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Input-output (IO) channels</a:t>
            </a:r>
            <a:endParaRPr/>
          </a:p>
        </p:txBody>
      </p:sp>
      <p:sp>
        <p:nvSpPr>
          <p:cNvPr id="379" name="Google Shape;379;p4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425" y="1068425"/>
            <a:ext cx="6127852" cy="364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IO</a:t>
            </a:r>
            <a:endParaRPr/>
          </a:p>
        </p:txBody>
      </p:sp>
      <p:sp>
        <p:nvSpPr>
          <p:cNvPr id="386" name="Google Shape;386;p5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same IO channel can often be used for sending information in both directions (from computer to human and from human to computer) at the same time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term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display</a:t>
            </a:r>
            <a:r>
              <a:rPr lang="en-GB"/>
              <a:t> is often used to refer to output from a computer to a human for any IO channel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Devices</a:t>
            </a:r>
            <a:r>
              <a:rPr lang="en-GB"/>
              <a:t> that enable display or input of information on more than one IO channel (mode) at a time are termed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multimodal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Irrespective of which IO channel a device uses, it must convert information between digital and analog formats. 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Humans are organisms that send and receive information in continuously varying analog formats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Computers are digital machines that require discrete digital information to operate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Implicit and explicit input</a:t>
            </a:r>
            <a:endParaRPr/>
          </a:p>
        </p:txBody>
      </p:sp>
      <p:sp>
        <p:nvSpPr>
          <p:cNvPr id="393" name="Google Shape;393;p5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94" name="Google Shape;394;p51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 default, user input is often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explicit</a:t>
            </a:r>
            <a:r>
              <a:rPr lang="en-GB"/>
              <a:t>, with input entered consciously by the user via devices such as a keyboard or mouse.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By contrast,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implicit input</a:t>
            </a:r>
            <a:r>
              <a:rPr lang="en-GB"/>
              <a:t> occurs where the system automatically interprets information about a user's context or actions as input.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For example, a location-aware mobile device could automatically interpret the user's location near a bus stop as an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implicit</a:t>
            </a:r>
            <a:r>
              <a:rPr lang="en-GB"/>
              <a:t> query for information about the time of the next bus at that stop.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and expressive interfaces</a:t>
            </a:r>
            <a:endParaRPr/>
          </a:p>
        </p:txBody>
      </p:sp>
      <p:sp>
        <p:nvSpPr>
          <p:cNvPr id="400" name="Google Shape;400;p5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01" name="Google Shape;401;p52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intuitive</a:t>
            </a:r>
            <a:r>
              <a:rPr lang="en-GB"/>
              <a:t> interface is easy to use, requiring minimal effort to learn to operate.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expressive</a:t>
            </a:r>
            <a:r>
              <a:rPr lang="en-GB"/>
              <a:t> enables users to achieve specific tasks efficiently.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ideal interface style is both expressive and intuitive.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Unfortunately, it is not usually possible to achieve both these goals. Different interface styles must strike a balance between being expressive and intuitive.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and expressive interfaces</a:t>
            </a:r>
            <a:endParaRPr/>
          </a:p>
        </p:txBody>
      </p:sp>
      <p:sp>
        <p:nvSpPr>
          <p:cNvPr id="407" name="Google Shape;407;p5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08" name="Google Shape;4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4575" y="1068425"/>
            <a:ext cx="5721949" cy="36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4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Designing intuitive interfaces</a:t>
            </a:r>
            <a:endParaRPr/>
          </a:p>
        </p:txBody>
      </p:sp>
      <p:sp>
        <p:nvSpPr>
          <p:cNvPr id="414" name="Google Shape;414;p5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15" name="Google Shape;415;p54"/>
          <p:cNvSpPr txBox="1"/>
          <p:nvPr>
            <p:ph idx="1" type="body"/>
          </p:nvPr>
        </p:nvSpPr>
        <p:spPr>
          <a:xfrm>
            <a:off x="1644650" y="1152475"/>
            <a:ext cx="28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 for the most familiar and everyday physical objects poor interface design is all too common.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Five key features of</a:t>
            </a:r>
            <a:r>
              <a:rPr lang="en-GB"/>
              <a:t> intuitive interfaces: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visibility and affordances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mappings and metaphors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</a:t>
            </a:r>
            <a:r>
              <a:rPr lang="en-GB"/>
              <a:t>implicity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</a:t>
            </a:r>
            <a:r>
              <a:rPr lang="en-GB"/>
              <a:t>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error handling </a:t>
            </a:r>
            <a:endParaRPr/>
          </a:p>
        </p:txBody>
      </p:sp>
      <p:pic>
        <p:nvPicPr>
          <p:cNvPr id="416" name="Google Shape;41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46" y="1223125"/>
            <a:ext cx="4302074" cy="3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Visibility and affordances</a:t>
            </a:r>
            <a:endParaRPr/>
          </a:p>
        </p:txBody>
      </p:sp>
      <p:sp>
        <p:nvSpPr>
          <p:cNvPr id="422" name="Google Shape;422;p5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1644650" y="1152475"/>
            <a:ext cx="285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Visibility</a:t>
            </a:r>
            <a:r>
              <a:rPr lang="en-GB"/>
              <a:t> is connected with ensuring that an interface makes the most important components most visible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Affordances</a:t>
            </a:r>
            <a:r>
              <a:rPr lang="en-GB"/>
              <a:t> provide the user with clues about how to operate the components </a:t>
            </a:r>
            <a:endParaRPr/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3">
            <a:alphaModFix/>
          </a:blip>
          <a:srcRect b="0" l="0" r="0" t="18207"/>
          <a:stretch/>
        </p:blipFill>
        <p:spPr>
          <a:xfrm>
            <a:off x="4901875" y="1371625"/>
            <a:ext cx="3770274" cy="308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</a:t>
            </a:r>
            <a:r>
              <a:rPr lang="en-GB"/>
              <a:t>appings and metaphors</a:t>
            </a:r>
            <a:endParaRPr/>
          </a:p>
        </p:txBody>
      </p:sp>
      <p:sp>
        <p:nvSpPr>
          <p:cNvPr id="430" name="Google Shape;430;p5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31" name="Google Shape;431;p56"/>
          <p:cNvSpPr txBox="1"/>
          <p:nvPr>
            <p:ph idx="1" type="body"/>
          </p:nvPr>
        </p:nvSpPr>
        <p:spPr>
          <a:xfrm>
            <a:off x="1644650" y="1152475"/>
            <a:ext cx="34719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Mappings</a:t>
            </a:r>
            <a:r>
              <a:rPr lang="en-GB"/>
              <a:t> concern the relationship between interface controls and the physically or conventionally expected effects of those controls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metaphor</a:t>
            </a:r>
            <a:r>
              <a:rPr lang="en-GB"/>
              <a:t> is the use of a word or phrase denoting one kind of idea or object in place of another, in order to make a figurative comparison between the two</a:t>
            </a:r>
            <a:endParaRPr/>
          </a:p>
          <a:p>
            <a:pPr indent="-31083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For example,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desktop metaphor</a:t>
            </a:r>
            <a:r>
              <a:rPr lang="en-GB"/>
              <a:t> suggests a likeness between the computer interface and an office desktop </a:t>
            </a:r>
            <a:endParaRPr/>
          </a:p>
          <a:p>
            <a:pPr indent="-31083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Many GIS interfaces use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map metaphor</a:t>
            </a:r>
            <a:r>
              <a:rPr lang="en-GB"/>
              <a:t>: they are designed to exhibit map-like characteristics, utilize map symbolization, and echo the physical characteristics of hardcopy paper maps</a:t>
            </a:r>
            <a:endParaRPr/>
          </a:p>
        </p:txBody>
      </p:sp>
      <p:pic>
        <p:nvPicPr>
          <p:cNvPr id="432" name="Google Shape;4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8950" y="122082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Simplicity</a:t>
            </a:r>
            <a:endParaRPr/>
          </a:p>
        </p:txBody>
      </p:sp>
      <p:sp>
        <p:nvSpPr>
          <p:cNvPr id="438" name="Google Shape;438;p5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39" name="Google Shape;439;p57"/>
          <p:cNvSpPr txBox="1"/>
          <p:nvPr>
            <p:ph idx="1" type="body"/>
          </p:nvPr>
        </p:nvSpPr>
        <p:spPr>
          <a:xfrm>
            <a:off x="1644650" y="1152475"/>
            <a:ext cx="34719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interfaces are simple. Simple interfaces provide: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only those components in an interface that are strictly necessary to the functions of a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only those functions that are strictly necessary to anticipated user needs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term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feature cascade</a:t>
            </a:r>
            <a:r>
              <a:rPr lang="en-GB"/>
              <a:t> describes the tendency to add more features to interfaces, making them more complex and unwieldy. 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738" y="741500"/>
            <a:ext cx="3800475" cy="380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Feedback</a:t>
            </a:r>
            <a:endParaRPr/>
          </a:p>
        </p:txBody>
      </p:sp>
      <p:sp>
        <p:nvSpPr>
          <p:cNvPr id="446" name="Google Shape;446;p5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47" name="Google Shape;447;p58"/>
          <p:cNvSpPr txBox="1"/>
          <p:nvPr>
            <p:ph idx="1" type="body"/>
          </p:nvPr>
        </p:nvSpPr>
        <p:spPr>
          <a:xfrm>
            <a:off x="1644650" y="1152475"/>
            <a:ext cx="34719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eedback</a:t>
            </a:r>
            <a:r>
              <a:rPr lang="en-GB"/>
              <a:t> is the process of accepting and responding to a user's actions with information about what a user has done, and what has been achieved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response time of about 0.1 seconds or less is perceived by users as instantaneous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response time of 1-2 seconds is still fast enough for a user's flow of thought to be uninterrupted but is a noticeable delay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 response time of 10 seconds is about the limit for feedback, as a user's attention is likely to be transferred to other tasks if delays exceed this time. </a:t>
            </a:r>
            <a:endParaRPr/>
          </a:p>
        </p:txBody>
      </p:sp>
      <p:pic>
        <p:nvPicPr>
          <p:cNvPr id="448" name="Google Shape;4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075" y="995325"/>
            <a:ext cx="3555200" cy="35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Which is better? Which is preferable?</a:t>
            </a:r>
            <a:endParaRPr/>
          </a:p>
        </p:txBody>
      </p:sp>
      <p:sp>
        <p:nvSpPr>
          <p:cNvPr id="105" name="Google Shape;105;p14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687" y="1020800"/>
            <a:ext cx="2574402" cy="377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977" y="1068425"/>
            <a:ext cx="2575714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Error handling</a:t>
            </a:r>
            <a:endParaRPr/>
          </a:p>
        </p:txBody>
      </p:sp>
      <p:sp>
        <p:nvSpPr>
          <p:cNvPr id="454" name="Google Shape;454;p5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55" name="Google Shape;455;p59"/>
          <p:cNvSpPr txBox="1"/>
          <p:nvPr>
            <p:ph idx="1" type="body"/>
          </p:nvPr>
        </p:nvSpPr>
        <p:spPr>
          <a:xfrm>
            <a:off x="1644650" y="1152475"/>
            <a:ext cx="3471900" cy="38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 interfaces must allow, account for, and even anticipate mistakes by users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Forgiveness</a:t>
            </a:r>
            <a:r>
              <a:rPr lang="en-GB"/>
              <a:t> is the principle that things that are easy to do should be easy to undo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Conversely, things that are hard to undo should necessarily be harder to do in the first place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Mistakes can also be an opportunity for the user to learn about a system</a:t>
            </a:r>
            <a:endParaRPr/>
          </a:p>
        </p:txBody>
      </p:sp>
      <p:pic>
        <p:nvPicPr>
          <p:cNvPr id="456" name="Google Shape;4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525" y="827925"/>
            <a:ext cx="3722650" cy="37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Five principles of intuitive interfaces</a:t>
            </a:r>
            <a:endParaRPr/>
          </a:p>
        </p:txBody>
      </p:sp>
      <p:sp>
        <p:nvSpPr>
          <p:cNvPr id="462" name="Google Shape;462;p6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63" name="Google Shape;4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2950" y="1068424"/>
            <a:ext cx="4075655" cy="357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process of developing interfaces that maximize usability is termed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usability engineering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Interface and interaction design is an iterative process, requiring continual cycles of prototyping, testing and critical evaluation, and redesign, for example: </a:t>
            </a:r>
            <a:endParaRPr/>
          </a:p>
          <a:p>
            <a:pPr indent="-317182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FdS</a:t>
            </a:r>
            <a:r>
              <a:rPr lang="en-GB"/>
              <a:t> (five design sheet) begins with a “brainstorm” sheet, where the designer aims to develop as many possible options as possible; sheets 2-4 develop three  different design options in greater detail; sheet combines, refines, and realizes a single preferred design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GOMS</a:t>
            </a:r>
            <a:r>
              <a:rPr lang="en-GB"/>
              <a:t> recursively decomposes high-level interface functionality into smaller component functionality. User </a:t>
            </a:r>
            <a:r>
              <a:rPr i="1" lang="en-GB"/>
              <a:t>goals</a:t>
            </a:r>
            <a:r>
              <a:rPr lang="en-GB"/>
              <a:t> are specified in terms of the basic </a:t>
            </a:r>
            <a:r>
              <a:rPr i="1" lang="en-GB"/>
              <a:t>operations</a:t>
            </a:r>
            <a:r>
              <a:rPr lang="en-GB"/>
              <a:t> a user can perform. Different </a:t>
            </a:r>
            <a:r>
              <a:rPr i="1" lang="en-GB"/>
              <a:t>methods</a:t>
            </a:r>
            <a:r>
              <a:rPr lang="en-GB"/>
              <a:t> for achieving a particular goal are identified. Which particular method will be </a:t>
            </a:r>
            <a:r>
              <a:rPr i="1" lang="en-GB"/>
              <a:t>selected</a:t>
            </a:r>
            <a:r>
              <a:rPr lang="en-GB"/>
              <a:t> and in which cases is the predicted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Design thinking</a:t>
            </a:r>
            <a:r>
              <a:rPr lang="en-GB"/>
              <a:t> has five stages: first, </a:t>
            </a:r>
            <a:r>
              <a:rPr i="1" lang="en-GB"/>
              <a:t>empathize</a:t>
            </a:r>
            <a:r>
              <a:rPr lang="en-GB"/>
              <a:t> with the humans whose problem you are trying to solve; second, then </a:t>
            </a:r>
            <a:r>
              <a:rPr i="1" lang="en-GB"/>
              <a:t>define</a:t>
            </a:r>
            <a:r>
              <a:rPr lang="en-GB"/>
              <a:t> a precise problem statement based on the first stage; third, </a:t>
            </a:r>
            <a:r>
              <a:rPr i="1" lang="en-GB"/>
              <a:t>ideate</a:t>
            </a:r>
            <a:r>
              <a:rPr lang="en-GB"/>
              <a:t> and look for alternative ways of approaching the problem; fourth, </a:t>
            </a:r>
            <a:r>
              <a:rPr i="1" lang="en-GB"/>
              <a:t>prototype</a:t>
            </a:r>
            <a:r>
              <a:rPr lang="en-GB"/>
              <a:t> and experiment with scaled down versions; and fifth, </a:t>
            </a:r>
            <a:r>
              <a:rPr i="1" lang="en-GB"/>
              <a:t>test</a:t>
            </a:r>
            <a:r>
              <a:rPr lang="en-GB"/>
              <a:t> the solutions out</a:t>
            </a:r>
            <a:endParaRPr/>
          </a:p>
        </p:txBody>
      </p:sp>
      <p:sp>
        <p:nvSpPr>
          <p:cNvPr id="469" name="Google Shape;469;p6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Usability engineering</a:t>
            </a:r>
            <a:endParaRPr/>
          </a:p>
        </p:txBody>
      </p:sp>
      <p:sp>
        <p:nvSpPr>
          <p:cNvPr id="470" name="Google Shape;470;p6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Five basic criteria are often used to quantify the degree of intuitiveness and expressiveness of an interface. 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Time to learn</a:t>
            </a:r>
            <a:r>
              <a:rPr lang="en-GB"/>
              <a:t>: How much time does it take for users to learn how to use a system?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Speed of performance</a:t>
            </a:r>
            <a:r>
              <a:rPr lang="en-GB"/>
              <a:t>: How quickly can users carry out benchmark tasks?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Rate of errors</a:t>
            </a:r>
            <a:r>
              <a:rPr lang="en-GB"/>
              <a:t>: How many and what type of errors do users make in carrying out benchmark tasks?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Retention over time</a:t>
            </a:r>
            <a:r>
              <a:rPr lang="en-GB"/>
              <a:t>: How well do users retain their skills and knowledge over time?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Subjective satisfaction</a:t>
            </a:r>
            <a:r>
              <a:rPr lang="en-GB"/>
              <a:t>: How much did users enjoy or dislike performing benchmark tasks?  </a:t>
            </a:r>
            <a:endParaRPr/>
          </a:p>
        </p:txBody>
      </p:sp>
      <p:sp>
        <p:nvSpPr>
          <p:cNvPr id="476" name="Google Shape;476;p6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Usability engineering: measuring</a:t>
            </a:r>
            <a:endParaRPr/>
          </a:p>
        </p:txBody>
      </p:sp>
      <p:sp>
        <p:nvSpPr>
          <p:cNvPr id="477" name="Google Shape;477;p6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8.4</a:t>
            </a:r>
            <a:endParaRPr/>
          </a:p>
        </p:txBody>
      </p:sp>
      <p:sp>
        <p:nvSpPr>
          <p:cNvPr id="483" name="Google Shape;483;p6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Geovisualization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Geovisualization</a:t>
            </a:r>
            <a:r>
              <a:rPr lang="en-GB"/>
              <a:t> or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geographic visualization</a:t>
            </a:r>
            <a:r>
              <a:rPr lang="en-GB"/>
              <a:t> is the process of using computer systems to gain insight into and understanding of geospatial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Scientific visualization</a:t>
            </a:r>
            <a:r>
              <a:rPr lang="en-GB"/>
              <a:t> is the process of using information systems to represent and interact with information in a way that enhances visual thinking</a:t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Verbal thinking</a:t>
            </a:r>
            <a:r>
              <a:rPr lang="en-GB"/>
              <a:t> is important for reading and writing, engaging in conversation, and logical thought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Visual thinking</a:t>
            </a:r>
            <a:r>
              <a:rPr lang="en-GB"/>
              <a:t> is important for reasoning about groupings, parts, and spatial configurations of objects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``visual'' in visualization refers to ``visual thinking,'' and not necessarily to the visual IO channel (visualization may be based on any IO channel, e.g., visual, auditory, haptic)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Geovisualization</a:t>
            </a:r>
            <a:r>
              <a:rPr lang="en-GB"/>
              <a:t> is a branch of scientific visualization that deals specifically with geospatial information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Geovisualization aims to help users gain insight into geographic problems, sometimes referred to as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geographic thinking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489" name="Google Shape;489;p6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Geovisualization</a:t>
            </a:r>
            <a:endParaRPr/>
          </a:p>
        </p:txBody>
      </p:sp>
      <p:sp>
        <p:nvSpPr>
          <p:cNvPr id="490" name="Google Shape;490;p6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5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Animation</a:t>
            </a:r>
            <a:endParaRPr/>
          </a:p>
        </p:txBody>
      </p:sp>
      <p:sp>
        <p:nvSpPr>
          <p:cNvPr id="496" name="Google Shape;496;p6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97" name="Google Shape;497;p65"/>
          <p:cNvSpPr txBox="1"/>
          <p:nvPr>
            <p:ph idx="1" type="body"/>
          </p:nvPr>
        </p:nvSpPr>
        <p:spPr>
          <a:xfrm>
            <a:off x="1644650" y="1152475"/>
            <a:ext cx="2763000" cy="3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Animation</a:t>
            </a:r>
            <a:r>
              <a:rPr lang="en-GB"/>
              <a:t> aims to convey the impression of motion or change over time series of static images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Each static image within the sequence that makes up an animation is called 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scene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Animation</a:t>
            </a:r>
            <a:r>
              <a:rPr lang="en-GB"/>
              <a:t> can be used for visualizing chronological change in geographic phenomena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Animations can also be constructed from any sequence of spatial or attribute changes</a:t>
            </a:r>
            <a:endParaRPr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99000"/>
            <a:ext cx="4318991" cy="370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Dynamic visual variables</a:t>
            </a:r>
            <a:endParaRPr/>
          </a:p>
        </p:txBody>
      </p:sp>
      <p:sp>
        <p:nvSpPr>
          <p:cNvPr id="504" name="Google Shape;504;p6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05" name="Google Shape;50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425" y="1121275"/>
            <a:ext cx="4976424" cy="35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3D terrain surface representations</a:t>
            </a:r>
            <a:endParaRPr/>
          </a:p>
        </p:txBody>
      </p:sp>
      <p:sp>
        <p:nvSpPr>
          <p:cNvPr id="511" name="Google Shape;511;p6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12" name="Google Shape;51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7350" y="1220825"/>
            <a:ext cx="7284249" cy="35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Depth cues</a:t>
            </a:r>
            <a:endParaRPr/>
          </a:p>
        </p:txBody>
      </p:sp>
      <p:sp>
        <p:nvSpPr>
          <p:cNvPr id="518" name="Google Shape;518;p6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19" name="Google Shape;5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638" y="1025575"/>
            <a:ext cx="7595775" cy="3417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Four principles of data graphics (Tufte)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14" name="Google Shape;114;p1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Data density</a:t>
            </a:r>
            <a:r>
              <a:rPr lang="en-GB"/>
              <a:t>: </a:t>
            </a:r>
            <a:r>
              <a:rPr lang="en-GB"/>
              <a:t>presenting as much data as possible in the space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Data integrity</a:t>
            </a:r>
            <a:r>
              <a:rPr lang="en-GB"/>
              <a:t>: presenting the data itself, as far as possible, and avoiding embedding misleading messages in the data graphic.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Correspondence</a:t>
            </a:r>
            <a:r>
              <a:rPr lang="en-GB"/>
              <a:t>: helping the viewer to understand patterns and form hypotheses about the relationships in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Aesthetics</a:t>
            </a:r>
            <a:r>
              <a:rPr lang="en-GB"/>
              <a:t>: “simplicity of design and complexity of data”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Geovisual analytics</a:t>
            </a:r>
            <a:endParaRPr/>
          </a:p>
        </p:txBody>
      </p:sp>
      <p:sp>
        <p:nvSpPr>
          <p:cNvPr id="525" name="Google Shape;525;p6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26" name="Google Shape;526;p69"/>
          <p:cNvSpPr txBox="1"/>
          <p:nvPr>
            <p:ph idx="1" type="body"/>
          </p:nvPr>
        </p:nvSpPr>
        <p:spPr>
          <a:xfrm>
            <a:off x="1622000" y="1152475"/>
            <a:ext cx="72102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Visual analytics</a:t>
            </a:r>
            <a:r>
              <a:rPr lang="en-GB" sz="1195"/>
              <a:t> is concerned with using interactive visual displays to support humans to identify and understand patterns and relationships in data</a:t>
            </a:r>
            <a:endParaRPr sz="11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Geovisual analytics</a:t>
            </a:r>
            <a:r>
              <a:rPr lang="en-GB" sz="1195"/>
              <a:t> is the special case of visual analytics that deals with spatial data . The five most common basic interactions in </a:t>
            </a:r>
            <a:r>
              <a:rPr lang="en-GB" sz="1195"/>
              <a:t>geovisual</a:t>
            </a:r>
            <a:r>
              <a:rPr lang="en-GB" sz="1195"/>
              <a:t> analytics interfaces are:</a:t>
            </a:r>
            <a:endParaRPr sz="1195"/>
          </a:p>
          <a:p>
            <a:pPr indent="-3044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95"/>
              <a:buChar char="●"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Panning, zooming, navigation</a:t>
            </a:r>
            <a:r>
              <a:rPr lang="en-GB" sz="1195"/>
              <a:t>: Panning (change of viewpoint) and zooming (change of level of detail) are basic interactions for both spatial and non-spatial data. A high-level overview or a “home” function ensures users can avoid getting lost in data </a:t>
            </a:r>
            <a:endParaRPr sz="1195"/>
          </a:p>
          <a:p>
            <a:pPr indent="-3044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5"/>
              <a:buChar char="●"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Attribute re-expression</a:t>
            </a:r>
            <a:r>
              <a:rPr lang="en-GB" sz="1195"/>
              <a:t>: Attribute re-expression is the ability to interactively change the way selected data is presented in the interface</a:t>
            </a:r>
            <a:endParaRPr sz="1195"/>
          </a:p>
          <a:p>
            <a:pPr indent="-3044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5"/>
              <a:buChar char="●"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Brushing</a:t>
            </a:r>
            <a:r>
              <a:rPr lang="en-GB" sz="1195"/>
              <a:t>: Brushing is a form of implicit input where a user’s mouse hover is interpreted as a query for further information about any features located under the mouse pointer</a:t>
            </a:r>
            <a:endParaRPr sz="1195"/>
          </a:p>
          <a:p>
            <a:pPr indent="-3044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5"/>
              <a:buChar char="●"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Linked views</a:t>
            </a:r>
            <a:r>
              <a:rPr lang="en-GB" sz="1195"/>
              <a:t>: Linking multiple views involves changes to highlighted information in one view being mirrored by corresponding changes to other views</a:t>
            </a:r>
            <a:endParaRPr sz="1195"/>
          </a:p>
          <a:p>
            <a:pPr indent="-3044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95"/>
              <a:buChar char="●"/>
            </a:pPr>
            <a:r>
              <a:rPr b="1" lang="en-GB" sz="1195">
                <a:latin typeface="Cormorant Garamond"/>
                <a:ea typeface="Cormorant Garamond"/>
                <a:cs typeface="Cormorant Garamond"/>
                <a:sym typeface="Cormorant Garamond"/>
              </a:rPr>
              <a:t>Animation</a:t>
            </a:r>
            <a:r>
              <a:rPr lang="en-GB" sz="1195"/>
              <a:t>: Animation can help users identify subtle patterns and interpret important changes not always visible in static views </a:t>
            </a:r>
            <a:endParaRPr sz="1195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532" name="Google Shape;532;p7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33" name="Google Shape;533;p70"/>
          <p:cNvSpPr txBox="1"/>
          <p:nvPr/>
        </p:nvSpPr>
        <p:spPr>
          <a:xfrm>
            <a:off x="2357550" y="3028950"/>
            <a:ext cx="64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Book website: </a:t>
            </a:r>
            <a:r>
              <a:rPr lang="en-GB" sz="1800" u="sng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http://gisacp.duckham.org</a:t>
            </a: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b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</a:b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All images: GIS: A Computing Perspective 3e, unless otherwise stated 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Artwork: Lou Bloomer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density</a:t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4" y="1097000"/>
            <a:ext cx="2254404" cy="33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44" y="1138705"/>
            <a:ext cx="2255556" cy="33016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 txBox="1"/>
          <p:nvPr/>
        </p:nvSpPr>
        <p:spPr>
          <a:xfrm>
            <a:off x="2071375" y="44403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Lower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24" name="Google Shape;124;p16"/>
          <p:cNvSpPr txBox="1"/>
          <p:nvPr/>
        </p:nvSpPr>
        <p:spPr>
          <a:xfrm>
            <a:off x="5498075" y="43986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Higher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400091" y="3295399"/>
            <a:ext cx="2009425" cy="1080550"/>
          </a:xfrm>
          <a:custGeom>
            <a:rect b="b" l="l" r="r" t="t"/>
            <a:pathLst>
              <a:path extrusionOk="0" h="43222" w="80377">
                <a:moveTo>
                  <a:pt x="77732" y="18298"/>
                </a:moveTo>
                <a:cubicBezTo>
                  <a:pt x="56544" y="3466"/>
                  <a:pt x="6562" y="-11652"/>
                  <a:pt x="294" y="13440"/>
                </a:cubicBezTo>
                <a:cubicBezTo>
                  <a:pt x="-1748" y="21615"/>
                  <a:pt x="10042" y="27980"/>
                  <a:pt x="17439" y="32014"/>
                </a:cubicBezTo>
                <a:cubicBezTo>
                  <a:pt x="28374" y="37977"/>
                  <a:pt x="41157" y="39966"/>
                  <a:pt x="53443" y="42015"/>
                </a:cubicBezTo>
                <a:cubicBezTo>
                  <a:pt x="59551" y="43034"/>
                  <a:pt x="66325" y="44169"/>
                  <a:pt x="72017" y="41730"/>
                </a:cubicBezTo>
                <a:cubicBezTo>
                  <a:pt x="80957" y="37899"/>
                  <a:pt x="83184" y="19742"/>
                  <a:pt x="76303" y="12869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Google Shape;126;p16"/>
          <p:cNvSpPr/>
          <p:nvPr/>
        </p:nvSpPr>
        <p:spPr>
          <a:xfrm>
            <a:off x="5707871" y="986121"/>
            <a:ext cx="811246" cy="3523372"/>
          </a:xfrm>
          <a:custGeom>
            <a:rect b="b" l="l" r="r" t="t"/>
            <a:pathLst>
              <a:path extrusionOk="0" h="89064" w="20521">
                <a:moveTo>
                  <a:pt x="17504" y="1770"/>
                </a:moveTo>
                <a:cubicBezTo>
                  <a:pt x="14502" y="270"/>
                  <a:pt x="10618" y="-620"/>
                  <a:pt x="7503" y="627"/>
                </a:cubicBezTo>
                <a:cubicBezTo>
                  <a:pt x="4655" y="1767"/>
                  <a:pt x="3651" y="5426"/>
                  <a:pt x="2073" y="8057"/>
                </a:cubicBezTo>
                <a:cubicBezTo>
                  <a:pt x="-1076" y="13308"/>
                  <a:pt x="359" y="20222"/>
                  <a:pt x="359" y="26345"/>
                </a:cubicBezTo>
                <a:cubicBezTo>
                  <a:pt x="359" y="37115"/>
                  <a:pt x="312" y="47931"/>
                  <a:pt x="1502" y="58635"/>
                </a:cubicBezTo>
                <a:cubicBezTo>
                  <a:pt x="2653" y="68990"/>
                  <a:pt x="-1060" y="87209"/>
                  <a:pt x="9217" y="88924"/>
                </a:cubicBezTo>
                <a:cubicBezTo>
                  <a:pt x="20910" y="90875"/>
                  <a:pt x="20119" y="66397"/>
                  <a:pt x="18647" y="54634"/>
                </a:cubicBezTo>
                <a:cubicBezTo>
                  <a:pt x="16448" y="37054"/>
                  <a:pt x="23969" y="18290"/>
                  <a:pt x="18361" y="1485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integrity</a:t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4" y="1097000"/>
            <a:ext cx="2254404" cy="33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44" y="1138705"/>
            <a:ext cx="2255556" cy="33016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2071375" y="44403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Lower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5498075" y="43986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Higher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2169619" y="2838891"/>
            <a:ext cx="875875" cy="987775"/>
          </a:xfrm>
          <a:custGeom>
            <a:rect b="b" l="l" r="r" t="t"/>
            <a:pathLst>
              <a:path extrusionOk="0" h="39511" w="35035">
                <a:moveTo>
                  <a:pt x="12370" y="6745"/>
                </a:moveTo>
                <a:cubicBezTo>
                  <a:pt x="3900" y="10976"/>
                  <a:pt x="-2384" y="23882"/>
                  <a:pt x="940" y="32748"/>
                </a:cubicBezTo>
                <a:cubicBezTo>
                  <a:pt x="3320" y="39095"/>
                  <a:pt x="13853" y="40612"/>
                  <a:pt x="20371" y="38749"/>
                </a:cubicBezTo>
                <a:cubicBezTo>
                  <a:pt x="30573" y="35833"/>
                  <a:pt x="37981" y="19641"/>
                  <a:pt x="33802" y="9888"/>
                </a:cubicBezTo>
                <a:cubicBezTo>
                  <a:pt x="31889" y="5424"/>
                  <a:pt x="27734" y="970"/>
                  <a:pt x="22943" y="173"/>
                </a:cubicBezTo>
                <a:cubicBezTo>
                  <a:pt x="18773" y="-520"/>
                  <a:pt x="14746" y="2688"/>
                  <a:pt x="11227" y="5030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Correspondence</a:t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624" y="1097000"/>
            <a:ext cx="2254404" cy="33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44" y="1138705"/>
            <a:ext cx="2255556" cy="3301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2071375" y="44403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Lower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5498075" y="4398625"/>
            <a:ext cx="277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Higher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48" name="Google Shape;148;p18"/>
          <p:cNvSpPr/>
          <p:nvPr/>
        </p:nvSpPr>
        <p:spPr>
          <a:xfrm>
            <a:off x="5629275" y="2626944"/>
            <a:ext cx="1705500" cy="440825"/>
          </a:xfrm>
          <a:custGeom>
            <a:rect b="b" l="l" r="r" t="t"/>
            <a:pathLst>
              <a:path extrusionOk="0" h="17633" w="68220">
                <a:moveTo>
                  <a:pt x="66294" y="6365"/>
                </a:moveTo>
                <a:cubicBezTo>
                  <a:pt x="54482" y="-1519"/>
                  <a:pt x="38117" y="-348"/>
                  <a:pt x="24003" y="1221"/>
                </a:cubicBezTo>
                <a:cubicBezTo>
                  <a:pt x="15070" y="2214"/>
                  <a:pt x="0" y="4520"/>
                  <a:pt x="0" y="13508"/>
                </a:cubicBezTo>
                <a:cubicBezTo>
                  <a:pt x="0" y="15259"/>
                  <a:pt x="3174" y="15028"/>
                  <a:pt x="4858" y="15509"/>
                </a:cubicBezTo>
                <a:cubicBezTo>
                  <a:pt x="10573" y="17140"/>
                  <a:pt x="16631" y="17509"/>
                  <a:pt x="22574" y="17509"/>
                </a:cubicBezTo>
                <a:cubicBezTo>
                  <a:pt x="38222" y="17509"/>
                  <a:pt x="72677" y="19493"/>
                  <a:pt x="67723" y="4650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ISACP3e">
  <a:themeElements>
    <a:clrScheme name="Plum">
      <a:dk1>
        <a:srgbClr val="6C40F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711D4D"/>
      </a:accent2>
      <a:accent3>
        <a:srgbClr val="302161"/>
      </a:accent3>
      <a:accent4>
        <a:srgbClr val="916AA6"/>
      </a:accent4>
      <a:accent5>
        <a:srgbClr val="C87CA7"/>
      </a:accent5>
      <a:accent6>
        <a:srgbClr val="7F72AB"/>
      </a:accent6>
      <a:hlink>
        <a:srgbClr val="3E3EA1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